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1"/>
  </p:notesMasterIdLst>
  <p:sldIdLst>
    <p:sldId id="256" r:id="rId5"/>
    <p:sldId id="259" r:id="rId6"/>
    <p:sldId id="260" r:id="rId7"/>
    <p:sldId id="268" r:id="rId8"/>
    <p:sldId id="263"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5D396B-ADE7-41C9-90D7-00B5D2855D6C}" v="2528" dt="2024-03-14T12:16:02.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27" autoAdjust="0"/>
  </p:normalViewPr>
  <p:slideViewPr>
    <p:cSldViewPr snapToGrid="0">
      <p:cViewPr varScale="1">
        <p:scale>
          <a:sx n="95" d="100"/>
          <a:sy n="95" d="100"/>
        </p:scale>
        <p:origin x="396"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3CD82A-B2BA-424D-B138-9130D3C363EB}" type="datetimeFigureOut">
              <a:rPr lang="en-GB" smtClean="0"/>
              <a:t>15/01/2025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D739E-EB24-48A4-B649-E7AB8C12D07E}" type="slidenum">
              <a:rPr lang="en-GB" smtClean="0"/>
              <a:t>‹#›</a:t>
            </a:fld>
            <a:endParaRPr lang="en-GB"/>
          </a:p>
        </p:txBody>
      </p:sp>
    </p:spTree>
    <p:extLst>
      <p:ext uri="{BB962C8B-B14F-4D97-AF65-F5344CB8AC3E}">
        <p14:creationId xmlns:p14="http://schemas.microsoft.com/office/powerpoint/2010/main" val="2752346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Tutors</a:t>
            </a:r>
            <a:r>
              <a:rPr lang="en-GB" baseline="0" dirty="0"/>
              <a:t> hand out student behaviour and malpractice</a:t>
            </a:r>
            <a:endParaRPr lang="en-GB" dirty="0"/>
          </a:p>
        </p:txBody>
      </p:sp>
      <p:sp>
        <p:nvSpPr>
          <p:cNvPr id="4" name="Slide Number Placeholder 3"/>
          <p:cNvSpPr>
            <a:spLocks noGrp="1"/>
          </p:cNvSpPr>
          <p:nvPr>
            <p:ph type="sldNum" sz="quarter" idx="10"/>
          </p:nvPr>
        </p:nvSpPr>
        <p:spPr/>
        <p:txBody>
          <a:bodyPr/>
          <a:lstStyle/>
          <a:p>
            <a:fld id="{2E8D739E-EB24-48A4-B649-E7AB8C12D07E}" type="slidenum">
              <a:rPr lang="en-GB" smtClean="0"/>
              <a:t>1</a:t>
            </a:fld>
            <a:endParaRPr lang="en-GB"/>
          </a:p>
        </p:txBody>
      </p:sp>
    </p:spTree>
    <p:extLst>
      <p:ext uri="{BB962C8B-B14F-4D97-AF65-F5344CB8AC3E}">
        <p14:creationId xmlns:p14="http://schemas.microsoft.com/office/powerpoint/2010/main" val="2971331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they are running late they should contact us – if they arrive more than an hour after the published start time they are unlikely to be awarded any marks unless we can confirm that they were under centre supervision and had no access to </a:t>
            </a:r>
            <a:r>
              <a:rPr lang="en-GB"/>
              <a:t>the internet.</a:t>
            </a:r>
          </a:p>
        </p:txBody>
      </p:sp>
      <p:sp>
        <p:nvSpPr>
          <p:cNvPr id="4" name="Slide Number Placeholder 3"/>
          <p:cNvSpPr>
            <a:spLocks noGrp="1"/>
          </p:cNvSpPr>
          <p:nvPr>
            <p:ph type="sldNum" sz="quarter" idx="10"/>
          </p:nvPr>
        </p:nvSpPr>
        <p:spPr/>
        <p:txBody>
          <a:bodyPr/>
          <a:lstStyle/>
          <a:p>
            <a:fld id="{2E8D739E-EB24-48A4-B649-E7AB8C12D07E}" type="slidenum">
              <a:rPr lang="en-GB" smtClean="0"/>
              <a:t>2</a:t>
            </a:fld>
            <a:endParaRPr lang="en-GB"/>
          </a:p>
        </p:txBody>
      </p:sp>
    </p:spTree>
    <p:extLst>
      <p:ext uri="{BB962C8B-B14F-4D97-AF65-F5344CB8AC3E}">
        <p14:creationId xmlns:p14="http://schemas.microsoft.com/office/powerpoint/2010/main" val="1695075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JCQ inspector last year was very hot on this, especially tins of maths equipment – pencil cases, if they use them must be clear and not stuffed full of equipment  - rulers/rubbers etc must be “clean” !</a:t>
            </a:r>
          </a:p>
          <a:p>
            <a:endParaRPr lang="en-GB" dirty="0"/>
          </a:p>
          <a:p>
            <a:r>
              <a:rPr lang="en-GB" dirty="0"/>
              <a:t>We will have emergency equipment to lend as normal.</a:t>
            </a:r>
          </a:p>
          <a:p>
            <a:endParaRPr lang="en-GB" dirty="0"/>
          </a:p>
          <a:p>
            <a:r>
              <a:rPr lang="en-GB" dirty="0"/>
              <a:t>Water bottles is another hot topic this year – some inspectors have focussed on bottles with big tops where notes could be hidden (?!), and look out for bottles with measurements up the side or other potentially helpful words etc.  Water bottles must be filled before they enter the exam room…..they will not be allowed out to fill bottles as they enter the hall.</a:t>
            </a:r>
          </a:p>
        </p:txBody>
      </p:sp>
      <p:sp>
        <p:nvSpPr>
          <p:cNvPr id="4" name="Slide Number Placeholder 3"/>
          <p:cNvSpPr>
            <a:spLocks noGrp="1"/>
          </p:cNvSpPr>
          <p:nvPr>
            <p:ph type="sldNum" sz="quarter" idx="10"/>
          </p:nvPr>
        </p:nvSpPr>
        <p:spPr/>
        <p:txBody>
          <a:bodyPr/>
          <a:lstStyle/>
          <a:p>
            <a:fld id="{2E8D739E-EB24-48A4-B649-E7AB8C12D07E}" type="slidenum">
              <a:rPr lang="en-GB" smtClean="0"/>
              <a:t>3</a:t>
            </a:fld>
            <a:endParaRPr lang="en-GB"/>
          </a:p>
        </p:txBody>
      </p:sp>
    </p:spTree>
    <p:extLst>
      <p:ext uri="{BB962C8B-B14F-4D97-AF65-F5344CB8AC3E}">
        <p14:creationId xmlns:p14="http://schemas.microsoft.com/office/powerpoint/2010/main" val="1937261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ICE has been amended this year to stress regulations which protect the integrity of exams : A big one is</a:t>
            </a:r>
          </a:p>
          <a:p>
            <a:endParaRPr lang="en-GB" dirty="0"/>
          </a:p>
          <a:p>
            <a:r>
              <a:rPr lang="en-GB" dirty="0"/>
              <a:t>“candidates are under formal examination conditions from the moment they enter the room in which they will be taking their examination(s) until the point at which they are permitted to leave.  </a:t>
            </a:r>
            <a:r>
              <a:rPr lang="en-GB" b="1" dirty="0"/>
              <a:t>Any </a:t>
            </a:r>
            <a:r>
              <a:rPr lang="en-GB" b="0" dirty="0"/>
              <a:t>malpractice suspected or actual, from this point must be reported to the relevant awarding body.  </a:t>
            </a:r>
            <a:r>
              <a:rPr lang="en-GB" b="1" dirty="0"/>
              <a:t>Candidates must not talk to, attempt to communicate with, or disturb other candidates once they have entered the examination room.”</a:t>
            </a:r>
          </a:p>
          <a:p>
            <a:endParaRPr lang="en-GB" dirty="0"/>
          </a:p>
          <a:p>
            <a:r>
              <a:rPr lang="en-GB" dirty="0"/>
              <a:t>Students must not enter the exam room whilst still reading revision notes or cards – everything they don’t need and any unauthorised items must be already in their bags, and their equipment should already be out – we need to try and avoid students at the back of the hall sorting through their bags and turning their phones off – this all needs to happen outside.  It makes the process quicker too, and helps eliminate the whispering and hi fiving……</a:t>
            </a:r>
          </a:p>
        </p:txBody>
      </p:sp>
      <p:sp>
        <p:nvSpPr>
          <p:cNvPr id="4" name="Slide Number Placeholder 3"/>
          <p:cNvSpPr>
            <a:spLocks noGrp="1"/>
          </p:cNvSpPr>
          <p:nvPr>
            <p:ph type="sldNum" sz="quarter" idx="10"/>
          </p:nvPr>
        </p:nvSpPr>
        <p:spPr/>
        <p:txBody>
          <a:bodyPr/>
          <a:lstStyle/>
          <a:p>
            <a:fld id="{2E8D739E-EB24-48A4-B649-E7AB8C12D07E}" type="slidenum">
              <a:rPr lang="en-GB" smtClean="0"/>
              <a:t>4</a:t>
            </a:fld>
            <a:endParaRPr lang="en-GB"/>
          </a:p>
        </p:txBody>
      </p:sp>
    </p:spTree>
    <p:extLst>
      <p:ext uri="{BB962C8B-B14F-4D97-AF65-F5344CB8AC3E}">
        <p14:creationId xmlns:p14="http://schemas.microsoft.com/office/powerpoint/2010/main" val="4261442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invigilators are also there to help solve any problems so that you can do your best – if anything doesn’t seem right please </a:t>
            </a:r>
            <a:r>
              <a:rPr lang="en-GB" dirty="0" err="1"/>
              <a:t>please</a:t>
            </a:r>
            <a:r>
              <a:rPr lang="en-GB" dirty="0"/>
              <a:t> </a:t>
            </a:r>
            <a:r>
              <a:rPr lang="en-GB" dirty="0" err="1"/>
              <a:t>please</a:t>
            </a:r>
            <a:r>
              <a:rPr lang="en-GB" dirty="0"/>
              <a:t> tell an invigilator so we can do something about it – if appropriate.  It is too late once the exam has finished – for example, not being able to hear a listening exam, not being able to see a video, not having the right tier paper, not having the right access arrangement </a:t>
            </a:r>
            <a:r>
              <a:rPr lang="en-GB" dirty="0" err="1"/>
              <a:t>eg</a:t>
            </a:r>
            <a:r>
              <a:rPr lang="en-GB" dirty="0"/>
              <a:t> laptop/reading pen etc</a:t>
            </a:r>
          </a:p>
        </p:txBody>
      </p:sp>
      <p:sp>
        <p:nvSpPr>
          <p:cNvPr id="4" name="Slide Number Placeholder 3"/>
          <p:cNvSpPr>
            <a:spLocks noGrp="1"/>
          </p:cNvSpPr>
          <p:nvPr>
            <p:ph type="sldNum" sz="quarter" idx="10"/>
          </p:nvPr>
        </p:nvSpPr>
        <p:spPr/>
        <p:txBody>
          <a:bodyPr/>
          <a:lstStyle/>
          <a:p>
            <a:fld id="{2E8D739E-EB24-48A4-B649-E7AB8C12D07E}" type="slidenum">
              <a:rPr lang="en-GB" smtClean="0"/>
              <a:t>5</a:t>
            </a:fld>
            <a:endParaRPr lang="en-GB"/>
          </a:p>
        </p:txBody>
      </p:sp>
    </p:spTree>
    <p:extLst>
      <p:ext uri="{BB962C8B-B14F-4D97-AF65-F5344CB8AC3E}">
        <p14:creationId xmlns:p14="http://schemas.microsoft.com/office/powerpoint/2010/main" val="2510107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Mobile phones - 2180 cases in 2023, up from 1825 in 2022</a:t>
            </a:r>
          </a:p>
          <a:p>
            <a:endParaRPr lang="en-GB" dirty="0"/>
          </a:p>
          <a:p>
            <a:r>
              <a:rPr lang="en-GB" dirty="0"/>
              <a:t>This is the most worrying one!! Even at the end of the last set of mocks students were still taking their seats with phones in their pockets – particularly in the afternoon.  We read the same announcement every exam so it is really difficult to complete the malpractice forms in any way that supports a student who forgets they have their phone on them, and in the two cases I’ve dealt with here – one of which was appealed at parent’s request, we’ve had no success at all.  If they follow the instructions about making sure their phones are already in their bags before they enter it should help…….</a:t>
            </a:r>
          </a:p>
        </p:txBody>
      </p:sp>
      <p:sp>
        <p:nvSpPr>
          <p:cNvPr id="4" name="Slide Number Placeholder 3"/>
          <p:cNvSpPr>
            <a:spLocks noGrp="1"/>
          </p:cNvSpPr>
          <p:nvPr>
            <p:ph type="sldNum" sz="quarter" idx="5"/>
          </p:nvPr>
        </p:nvSpPr>
        <p:spPr/>
        <p:txBody>
          <a:bodyPr/>
          <a:lstStyle/>
          <a:p>
            <a:fld id="{2E8D739E-EB24-48A4-B649-E7AB8C12D07E}" type="slidenum">
              <a:rPr lang="en-GB" smtClean="0"/>
              <a:t>6</a:t>
            </a:fld>
            <a:endParaRPr lang="en-GB"/>
          </a:p>
        </p:txBody>
      </p:sp>
    </p:spTree>
    <p:extLst>
      <p:ext uri="{BB962C8B-B14F-4D97-AF65-F5344CB8AC3E}">
        <p14:creationId xmlns:p14="http://schemas.microsoft.com/office/powerpoint/2010/main" val="1533471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1/15/2025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1/15/2025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4443" y="1020431"/>
            <a:ext cx="11120297" cy="1475013"/>
          </a:xfrm>
        </p:spPr>
        <p:txBody>
          <a:bodyPr>
            <a:normAutofit/>
          </a:bodyPr>
          <a:lstStyle/>
          <a:p>
            <a:r>
              <a:rPr lang="en-GB" sz="4000" dirty="0"/>
              <a:t>Year 11 GCSEs 2024-JCQ Guidelines</a:t>
            </a:r>
          </a:p>
        </p:txBody>
      </p:sp>
      <p:pic>
        <p:nvPicPr>
          <p:cNvPr id="3074" name="Picture 2" descr="Image result for exa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9243" y="3085766"/>
            <a:ext cx="5932992" cy="3296107"/>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descr="JCQ Icon.jpg"/>
          <p:cNvPicPr/>
          <p:nvPr/>
        </p:nvPicPr>
        <p:blipFill>
          <a:blip r:embed="rId4" cstate="print"/>
          <a:stretch>
            <a:fillRect/>
          </a:stretch>
        </p:blipFill>
        <p:spPr>
          <a:xfrm>
            <a:off x="10549054" y="616321"/>
            <a:ext cx="1188503" cy="1201327"/>
          </a:xfrm>
          <a:prstGeom prst="rect">
            <a:avLst/>
          </a:prstGeom>
        </p:spPr>
      </p:pic>
    </p:spTree>
    <p:extLst>
      <p:ext uri="{BB962C8B-B14F-4D97-AF65-F5344CB8AC3E}">
        <p14:creationId xmlns:p14="http://schemas.microsoft.com/office/powerpoint/2010/main" val="309427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Punctuality</a:t>
            </a:r>
          </a:p>
        </p:txBody>
      </p:sp>
      <p:sp>
        <p:nvSpPr>
          <p:cNvPr id="3" name="Content Placeholder 2"/>
          <p:cNvSpPr>
            <a:spLocks noGrp="1"/>
          </p:cNvSpPr>
          <p:nvPr>
            <p:ph idx="1"/>
          </p:nvPr>
        </p:nvSpPr>
        <p:spPr/>
        <p:txBody>
          <a:bodyPr>
            <a:normAutofit/>
          </a:bodyPr>
          <a:lstStyle/>
          <a:p>
            <a:pPr marL="305435" indent="-305435"/>
            <a:r>
              <a:rPr lang="en-GB" sz="2400" dirty="0"/>
              <a:t>It is imperative that you arrive on time to all exams.  Late arrivals disturb other candidates.  </a:t>
            </a:r>
            <a:endParaRPr lang="en-US" dirty="0"/>
          </a:p>
          <a:p>
            <a:pPr marL="305435" indent="-305435"/>
            <a:r>
              <a:rPr lang="en-GB" sz="2400" dirty="0"/>
              <a:t>If you are very late you will still be able to sit your exam, but the exam board may not award any marks for your paper.</a:t>
            </a:r>
          </a:p>
          <a:p>
            <a:pPr marL="305435" indent="-305435"/>
            <a:r>
              <a:rPr lang="en-GB" sz="2400" dirty="0"/>
              <a:t>The morning exams start at 9.00am.  The afternoon exams start at 1.30pm.  These are the exam boards normal published start times.</a:t>
            </a:r>
          </a:p>
        </p:txBody>
      </p:sp>
      <p:pic>
        <p:nvPicPr>
          <p:cNvPr id="4" name="image1.jpeg" descr="JCQ Icon.jpg"/>
          <p:cNvPicPr/>
          <p:nvPr/>
        </p:nvPicPr>
        <p:blipFill>
          <a:blip r:embed="rId3" cstate="print"/>
          <a:stretch>
            <a:fillRect/>
          </a:stretch>
        </p:blipFill>
        <p:spPr>
          <a:xfrm>
            <a:off x="10560205" y="608392"/>
            <a:ext cx="1188503" cy="1201327"/>
          </a:xfrm>
          <a:prstGeom prst="rect">
            <a:avLst/>
          </a:prstGeom>
        </p:spPr>
      </p:pic>
    </p:spTree>
    <p:extLst>
      <p:ext uri="{BB962C8B-B14F-4D97-AF65-F5344CB8AC3E}">
        <p14:creationId xmlns:p14="http://schemas.microsoft.com/office/powerpoint/2010/main" val="11522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 responsible for your exam equipment</a:t>
            </a:r>
          </a:p>
        </p:txBody>
      </p:sp>
      <p:sp>
        <p:nvSpPr>
          <p:cNvPr id="3" name="Content Placeholder 2"/>
          <p:cNvSpPr>
            <a:spLocks noGrp="1"/>
          </p:cNvSpPr>
          <p:nvPr>
            <p:ph idx="1"/>
          </p:nvPr>
        </p:nvSpPr>
        <p:spPr>
          <a:xfrm>
            <a:off x="581192" y="2180496"/>
            <a:ext cx="11029615" cy="4588294"/>
          </a:xfrm>
        </p:spPr>
        <p:txBody>
          <a:bodyPr>
            <a:normAutofit/>
          </a:bodyPr>
          <a:lstStyle/>
          <a:p>
            <a:r>
              <a:rPr lang="en-GB" sz="2400" dirty="0"/>
              <a:t>You must only use a clear plastic wallet/bag as a pencil case.  Any other type of case or tin will be removed by the invigilator. Do not bring unnecessary equipment.</a:t>
            </a:r>
          </a:p>
          <a:p>
            <a:r>
              <a:rPr lang="en-GB" sz="2400" dirty="0"/>
              <a:t>Ensure you have black biros, a pencil, pencil sharpener, ruler &amp; rubber at the very least.  You will need a protractor, compass &amp; calculator for maths, sciences, &amp; where other exam papers allow.  Not having the correct equipment delays the start of the exams and we may not have enough to lend – please bring your own.</a:t>
            </a:r>
          </a:p>
          <a:p>
            <a:r>
              <a:rPr lang="en-GB" sz="2400" dirty="0"/>
              <a:t>A water bottle, this must be clear with no writing at all. Labels must be removed.  Invigilators </a:t>
            </a:r>
            <a:r>
              <a:rPr lang="en-GB" sz="2400" b="1" dirty="0"/>
              <a:t>will</a:t>
            </a:r>
            <a:r>
              <a:rPr lang="en-GB" sz="2400" dirty="0"/>
              <a:t> remove any unsuitable bottles.  Only water is permitted.</a:t>
            </a:r>
          </a:p>
          <a:p>
            <a:r>
              <a:rPr lang="en-GB" sz="2400" dirty="0"/>
              <a:t>Please leave the cover of your calculator in your bag, along with any other unauthorised items.</a:t>
            </a:r>
          </a:p>
        </p:txBody>
      </p:sp>
      <p:pic>
        <p:nvPicPr>
          <p:cNvPr id="4" name="image1.jpeg" descr="JCQ Icon.jpg"/>
          <p:cNvPicPr/>
          <p:nvPr/>
        </p:nvPicPr>
        <p:blipFill>
          <a:blip r:embed="rId3" cstate="print"/>
          <a:stretch>
            <a:fillRect/>
          </a:stretch>
        </p:blipFill>
        <p:spPr>
          <a:xfrm>
            <a:off x="10593659" y="608392"/>
            <a:ext cx="1188503" cy="1201327"/>
          </a:xfrm>
          <a:prstGeom prst="rect">
            <a:avLst/>
          </a:prstGeom>
        </p:spPr>
      </p:pic>
    </p:spTree>
    <p:extLst>
      <p:ext uri="{BB962C8B-B14F-4D97-AF65-F5344CB8AC3E}">
        <p14:creationId xmlns:p14="http://schemas.microsoft.com/office/powerpoint/2010/main" val="3402018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 room behaviour</a:t>
            </a:r>
          </a:p>
        </p:txBody>
      </p:sp>
      <p:sp>
        <p:nvSpPr>
          <p:cNvPr id="3" name="Content Placeholder 2"/>
          <p:cNvSpPr>
            <a:spLocks noGrp="1"/>
          </p:cNvSpPr>
          <p:nvPr>
            <p:ph idx="1"/>
          </p:nvPr>
        </p:nvSpPr>
        <p:spPr>
          <a:xfrm>
            <a:off x="581192" y="2180496"/>
            <a:ext cx="11029615" cy="4588294"/>
          </a:xfrm>
        </p:spPr>
        <p:txBody>
          <a:bodyPr>
            <a:normAutofit fontScale="92500" lnSpcReduction="10000"/>
          </a:bodyPr>
          <a:lstStyle/>
          <a:p>
            <a:pPr marL="305435" indent="-305435"/>
            <a:r>
              <a:rPr lang="en-GB" sz="2400" dirty="0"/>
              <a:t>Your mobile phone, notes, revision cards and any other unauthorised items should be in your bag BEFORE you enter the exam room – please do this while waiting on the MUGA </a:t>
            </a:r>
          </a:p>
          <a:p>
            <a:pPr marL="305435" indent="-305435"/>
            <a:r>
              <a:rPr lang="en-GB" sz="2400" dirty="0"/>
              <a:t>As soon as you enter, you MUST be in absolute silence. Enter on your own, not in pairs or groups and be concerned only with your own equipment and seat.</a:t>
            </a:r>
          </a:p>
          <a:p>
            <a:pPr marL="305435" indent="-305435"/>
            <a:r>
              <a:rPr lang="en-GB" sz="2400" dirty="0"/>
              <a:t>You MUST NOT talk whilst leaving your bag, finding your seat or leaving the exam room.  This is malpractice, and must be reported to the Exam boards.</a:t>
            </a:r>
          </a:p>
          <a:p>
            <a:pPr marL="305435" indent="-305435"/>
            <a:r>
              <a:rPr lang="en-GB" sz="2400" dirty="0"/>
              <a:t>You MUST NOT communicate with other students in any way, including through eye contact, facial expressions or body language. This is also malpractice.</a:t>
            </a:r>
          </a:p>
          <a:p>
            <a:pPr marL="305435" indent="-305435"/>
            <a:r>
              <a:rPr lang="en-GB" sz="2400" dirty="0"/>
              <a:t>You MUST face the front throughout the exam, even if you finish early, and when papers are being collected.</a:t>
            </a:r>
          </a:p>
          <a:p>
            <a:pPr marL="305435" indent="-305435"/>
            <a:r>
              <a:rPr lang="en-GB" sz="2400" dirty="0"/>
              <a:t>Listen carefully to the invigilators’ instructions every time they are given - it is </a:t>
            </a:r>
            <a:r>
              <a:rPr lang="en-GB" sz="2400" u="sng" dirty="0"/>
              <a:t>your</a:t>
            </a:r>
            <a:r>
              <a:rPr lang="en-GB" sz="2400" dirty="0"/>
              <a:t> responsibility to make sure you are following the rules set out by the examination board</a:t>
            </a:r>
            <a:endParaRPr lang="en-GB" dirty="0"/>
          </a:p>
        </p:txBody>
      </p:sp>
      <p:pic>
        <p:nvPicPr>
          <p:cNvPr id="4" name="image1.jpeg" descr="JCQ Icon.jpg"/>
          <p:cNvPicPr/>
          <p:nvPr/>
        </p:nvPicPr>
        <p:blipFill>
          <a:blip r:embed="rId3" cstate="print"/>
          <a:stretch>
            <a:fillRect/>
          </a:stretch>
        </p:blipFill>
        <p:spPr>
          <a:xfrm>
            <a:off x="10593659" y="608392"/>
            <a:ext cx="1188503" cy="1201327"/>
          </a:xfrm>
          <a:prstGeom prst="rect">
            <a:avLst/>
          </a:prstGeom>
        </p:spPr>
      </p:pic>
    </p:spTree>
    <p:extLst>
      <p:ext uri="{BB962C8B-B14F-4D97-AF65-F5344CB8AC3E}">
        <p14:creationId xmlns:p14="http://schemas.microsoft.com/office/powerpoint/2010/main" val="399707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Malpractice</a:t>
            </a:r>
          </a:p>
        </p:txBody>
      </p:sp>
      <p:sp>
        <p:nvSpPr>
          <p:cNvPr id="3" name="Content Placeholder 2"/>
          <p:cNvSpPr>
            <a:spLocks noGrp="1"/>
          </p:cNvSpPr>
          <p:nvPr>
            <p:ph idx="1"/>
          </p:nvPr>
        </p:nvSpPr>
        <p:spPr>
          <a:xfrm>
            <a:off x="581192" y="1903483"/>
            <a:ext cx="11029615" cy="4740507"/>
          </a:xfrm>
        </p:spPr>
        <p:txBody>
          <a:bodyPr>
            <a:normAutofit fontScale="70000" lnSpcReduction="20000"/>
          </a:bodyPr>
          <a:lstStyle/>
          <a:p>
            <a:pPr marL="0" indent="0">
              <a:buNone/>
            </a:pPr>
            <a:r>
              <a:rPr lang="en-GB" sz="2900" dirty="0"/>
              <a:t>Invigilators have a duty to report any suspected or actual cases of malpractice to the Exam Boards. If you try to cheat or break the rules in any way, you could be disqualified from all of your subjects. </a:t>
            </a:r>
          </a:p>
          <a:p>
            <a:pPr marL="0" indent="0">
              <a:buNone/>
            </a:pPr>
            <a:r>
              <a:rPr lang="en-GB" sz="2900" dirty="0"/>
              <a:t>These include:</a:t>
            </a:r>
          </a:p>
          <a:p>
            <a:pPr lvl="0"/>
            <a:r>
              <a:rPr lang="en-GB" sz="2900" dirty="0"/>
              <a:t>Any form of communication with another student, e.g. talking, whispering, making eye contact, trying to distract another student, laughing, sitting sideways, turning, talking or whispering as you leave the room</a:t>
            </a:r>
          </a:p>
          <a:p>
            <a:pPr lvl="0"/>
            <a:r>
              <a:rPr lang="en-GB" sz="2900" dirty="0"/>
              <a:t>Disruptive behaviour, shuffling, noises, repetitively coughing or sniffing, excessive stretching etc.</a:t>
            </a:r>
          </a:p>
          <a:p>
            <a:r>
              <a:rPr lang="en-GB" sz="2900" dirty="0"/>
              <a:t>Having on you, or using unauthorised items, such as phones, smart watches, watches, ear buds and notes, writing on hands, legs (either before or during the exam) and in shoes</a:t>
            </a:r>
          </a:p>
          <a:p>
            <a:r>
              <a:rPr lang="en-GB" sz="2900" dirty="0"/>
              <a:t>Beginning to write before the Invigilator tells you – this includes completing your name and candidate number.</a:t>
            </a:r>
          </a:p>
          <a:p>
            <a:pPr lvl="0"/>
            <a:r>
              <a:rPr lang="en-GB" sz="2900" dirty="0"/>
              <a:t>Leaving the exam room unaccompanied once you have entered (even if the exam has not started)</a:t>
            </a:r>
          </a:p>
          <a:p>
            <a:pPr marL="0" lvl="0" indent="0">
              <a:buNone/>
            </a:pPr>
            <a:endParaRPr lang="en-GB" sz="2900" dirty="0"/>
          </a:p>
          <a:p>
            <a:endParaRPr lang="en-GB" dirty="0"/>
          </a:p>
        </p:txBody>
      </p:sp>
      <p:pic>
        <p:nvPicPr>
          <p:cNvPr id="4" name="image1.jpeg" descr="JCQ Icon.jpg"/>
          <p:cNvPicPr/>
          <p:nvPr/>
        </p:nvPicPr>
        <p:blipFill>
          <a:blip r:embed="rId3" cstate="print"/>
          <a:stretch>
            <a:fillRect/>
          </a:stretch>
        </p:blipFill>
        <p:spPr>
          <a:xfrm>
            <a:off x="10571356" y="608392"/>
            <a:ext cx="1188503" cy="1201327"/>
          </a:xfrm>
          <a:prstGeom prst="rect">
            <a:avLst/>
          </a:prstGeom>
        </p:spPr>
      </p:pic>
    </p:spTree>
    <p:extLst>
      <p:ext uri="{BB962C8B-B14F-4D97-AF65-F5344CB8AC3E}">
        <p14:creationId xmlns:p14="http://schemas.microsoft.com/office/powerpoint/2010/main" val="2742064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87E80-4191-4015-8D07-5FC8CF1EA14F}"/>
              </a:ext>
            </a:extLst>
          </p:cNvPr>
          <p:cNvSpPr>
            <a:spLocks noGrp="1"/>
          </p:cNvSpPr>
          <p:nvPr>
            <p:ph type="title"/>
          </p:nvPr>
        </p:nvSpPr>
        <p:spPr/>
        <p:txBody>
          <a:bodyPr/>
          <a:lstStyle/>
          <a:p>
            <a:r>
              <a:rPr lang="en-GB"/>
              <a:t>UNAUTHORISED MATERIALS</a:t>
            </a:r>
            <a:endParaRPr lang="en-GB" dirty="0"/>
          </a:p>
        </p:txBody>
      </p:sp>
      <p:pic>
        <p:nvPicPr>
          <p:cNvPr id="9" name="Content Placeholder 8">
            <a:extLst>
              <a:ext uri="{FF2B5EF4-FFF2-40B4-BE49-F238E27FC236}">
                <a16:creationId xmlns:a16="http://schemas.microsoft.com/office/drawing/2014/main" id="{A6EF3A8F-A44F-4C89-A9C1-8C2C08B56BD5}"/>
              </a:ext>
            </a:extLst>
          </p:cNvPr>
          <p:cNvPicPr>
            <a:picLocks noGrp="1" noChangeAspect="1"/>
          </p:cNvPicPr>
          <p:nvPr>
            <p:ph idx="1"/>
          </p:nvPr>
        </p:nvPicPr>
        <p:blipFill>
          <a:blip r:embed="rId3"/>
          <a:stretch>
            <a:fillRect/>
          </a:stretch>
        </p:blipFill>
        <p:spPr>
          <a:xfrm>
            <a:off x="481263" y="1997242"/>
            <a:ext cx="3381778" cy="4330380"/>
          </a:xfrm>
        </p:spPr>
      </p:pic>
      <p:sp>
        <p:nvSpPr>
          <p:cNvPr id="4" name="TextBox 3">
            <a:extLst>
              <a:ext uri="{FF2B5EF4-FFF2-40B4-BE49-F238E27FC236}">
                <a16:creationId xmlns:a16="http://schemas.microsoft.com/office/drawing/2014/main" id="{3D51CE25-472B-0752-6CA7-2A7FE6BC6DBC}"/>
              </a:ext>
            </a:extLst>
          </p:cNvPr>
          <p:cNvSpPr txBox="1"/>
          <p:nvPr/>
        </p:nvSpPr>
        <p:spPr>
          <a:xfrm>
            <a:off x="4180933" y="1931436"/>
            <a:ext cx="7529804" cy="5139869"/>
          </a:xfrm>
          <a:prstGeom prst="rect">
            <a:avLst/>
          </a:prstGeom>
          <a:noFill/>
        </p:spPr>
        <p:txBody>
          <a:bodyPr wrap="square" rtlCol="0">
            <a:spAutoFit/>
          </a:bodyPr>
          <a:lstStyle/>
          <a:p>
            <a:r>
              <a:rPr lang="en-GB" dirty="0"/>
              <a:t>Of all the reported cases of malpractice in the 2023 exam season, 44.5% were for having mobile phones and smart devices in the exam room.</a:t>
            </a:r>
          </a:p>
          <a:p>
            <a:endParaRPr lang="en-GB" dirty="0"/>
          </a:p>
          <a:p>
            <a:r>
              <a:rPr lang="en-GB" dirty="0"/>
              <a:t>Of those cases,  83% resulted in the candidate losing all marks for the </a:t>
            </a:r>
          </a:p>
          <a:p>
            <a:r>
              <a:rPr lang="en-GB" dirty="0"/>
              <a:t>component, (65.6%) or not being able to claim their certification (17.4% ) </a:t>
            </a:r>
          </a:p>
          <a:p>
            <a:endParaRPr lang="en-GB" dirty="0"/>
          </a:p>
          <a:p>
            <a:r>
              <a:rPr lang="en-GB" dirty="0"/>
              <a:t>It makes no difference whether it is an innocent mistake or if a candidate intends to cheat, or is caught cheating – as an exam centre we HAVE to report it and the exam board WILL take action.</a:t>
            </a:r>
          </a:p>
          <a:p>
            <a:endParaRPr lang="en-GB" dirty="0"/>
          </a:p>
          <a:p>
            <a:r>
              <a:rPr lang="en-GB" dirty="0"/>
              <a:t>This has happened here, and students have lost all marks for the paper they were sitting even though they made an innocent mistake.   We remind you at the beginning of every exam – so before you enter the exam room:</a:t>
            </a:r>
          </a:p>
          <a:p>
            <a:endParaRPr lang="en-GB" dirty="0"/>
          </a:p>
          <a:p>
            <a:pPr algn="ctr"/>
            <a:r>
              <a:rPr lang="en-GB" sz="2000" b="1" dirty="0"/>
              <a:t>MAKE SURE YOUR PHONE IS SWITCHED OFF AND IN YOUR BAG !!</a:t>
            </a:r>
          </a:p>
          <a:p>
            <a:endParaRPr lang="en-GB" dirty="0"/>
          </a:p>
          <a:p>
            <a:endParaRPr lang="en-GB" dirty="0"/>
          </a:p>
        </p:txBody>
      </p:sp>
    </p:spTree>
    <p:extLst>
      <p:ext uri="{BB962C8B-B14F-4D97-AF65-F5344CB8AC3E}">
        <p14:creationId xmlns:p14="http://schemas.microsoft.com/office/powerpoint/2010/main" val="23531421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0bee83f-5b32-4625-8391-f9664e7bcef5">
      <UserInfo>
        <DisplayName>David Stevenson</DisplayName>
        <AccountId>16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3F2843636589142B5C09CE09E0BB696" ma:contentTypeVersion="10" ma:contentTypeDescription="Create a new document." ma:contentTypeScope="" ma:versionID="e9929dd4cd05680bbd9b1dab94174e82">
  <xsd:schema xmlns:xsd="http://www.w3.org/2001/XMLSchema" xmlns:xs="http://www.w3.org/2001/XMLSchema" xmlns:p="http://schemas.microsoft.com/office/2006/metadata/properties" xmlns:ns2="309404c1-578b-45d1-8ea3-ac3a0128c7a1" xmlns:ns3="50bee83f-5b32-4625-8391-f9664e7bcef5" targetNamespace="http://schemas.microsoft.com/office/2006/metadata/properties" ma:root="true" ma:fieldsID="b42d93a479a87f8cdbfbde3b1e286a7a" ns2:_="" ns3:_="">
    <xsd:import namespace="309404c1-578b-45d1-8ea3-ac3a0128c7a1"/>
    <xsd:import namespace="50bee83f-5b32-4625-8391-f9664e7bcef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404c1-578b-45d1-8ea3-ac3a0128c7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bee83f-5b32-4625-8391-f9664e7bcef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9EB835-AD46-4D2E-AC0B-58DA6F231FB6}">
  <ds:schemaRefs>
    <ds:schemaRef ds:uri="http://schemas.microsoft.com/sharepoint/v3/contenttype/forms"/>
  </ds:schemaRefs>
</ds:datastoreItem>
</file>

<file path=customXml/itemProps2.xml><?xml version="1.0" encoding="utf-8"?>
<ds:datastoreItem xmlns:ds="http://schemas.openxmlformats.org/officeDocument/2006/customXml" ds:itemID="{78FFF4A5-7967-475F-8A4A-CD0D528EA28C}">
  <ds:schemaRefs>
    <ds:schemaRef ds:uri="http://schemas.openxmlformats.org/package/2006/metadata/core-properties"/>
    <ds:schemaRef ds:uri="http://purl.org/dc/elements/1.1/"/>
    <ds:schemaRef ds:uri="309404c1-578b-45d1-8ea3-ac3a0128c7a1"/>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purl.org/dc/dcmitype/"/>
    <ds:schemaRef ds:uri="50bee83f-5b32-4625-8391-f9664e7bcef5"/>
    <ds:schemaRef ds:uri="http://purl.org/dc/terms/"/>
  </ds:schemaRefs>
</ds:datastoreItem>
</file>

<file path=customXml/itemProps3.xml><?xml version="1.0" encoding="utf-8"?>
<ds:datastoreItem xmlns:ds="http://schemas.openxmlformats.org/officeDocument/2006/customXml" ds:itemID="{F1A131FA-46B8-4273-8609-42CEDF442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9404c1-578b-45d1-8ea3-ac3a0128c7a1"/>
    <ds:schemaRef ds:uri="50bee83f-5b32-4625-8391-f9664e7bce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820</TotalTime>
  <Words>1328</Words>
  <Application>Microsoft Office PowerPoint</Application>
  <PresentationFormat>Widescreen</PresentationFormat>
  <Paragraphs>58</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Gill Sans MT</vt:lpstr>
      <vt:lpstr>Wingdings 2</vt:lpstr>
      <vt:lpstr>Dividend</vt:lpstr>
      <vt:lpstr>Year 11 GCSEs 2024-JCQ Guidelines</vt:lpstr>
      <vt:lpstr>Punctuality</vt:lpstr>
      <vt:lpstr>Be responsible for your exam equipment</vt:lpstr>
      <vt:lpstr>exam room behaviour</vt:lpstr>
      <vt:lpstr>Malpractice</vt:lpstr>
      <vt:lpstr>UNAUTHORISED MATERIALS</vt:lpstr>
    </vt:vector>
  </TitlesOfParts>
  <Company>Kings Free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Mocks 2017</dc:title>
  <dc:creator>Abi Vitty</dc:creator>
  <cp:lastModifiedBy>Jill Lancaster</cp:lastModifiedBy>
  <cp:revision>44</cp:revision>
  <dcterms:created xsi:type="dcterms:W3CDTF">2017-10-16T07:47:49Z</dcterms:created>
  <dcterms:modified xsi:type="dcterms:W3CDTF">2025-01-15T09:04:53Z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0x010100E3F2843636589142B5C09CE09E0BB696</vt:lpwstr>
  </property>
</Properties>
</file>